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2" r:id="rId1"/>
  </p:sldMasterIdLst>
  <p:notesMasterIdLst>
    <p:notesMasterId r:id="rId37"/>
  </p:notesMasterIdLst>
  <p:sldIdLst>
    <p:sldId id="278" r:id="rId2"/>
    <p:sldId id="283" r:id="rId3"/>
    <p:sldId id="280" r:id="rId4"/>
    <p:sldId id="344" r:id="rId5"/>
    <p:sldId id="345" r:id="rId6"/>
    <p:sldId id="291" r:id="rId7"/>
    <p:sldId id="298" r:id="rId8"/>
    <p:sldId id="347" r:id="rId9"/>
    <p:sldId id="348" r:id="rId10"/>
    <p:sldId id="349" r:id="rId11"/>
    <p:sldId id="275" r:id="rId12"/>
    <p:sldId id="331" r:id="rId13"/>
    <p:sldId id="332" r:id="rId14"/>
    <p:sldId id="328" r:id="rId15"/>
    <p:sldId id="333" r:id="rId16"/>
    <p:sldId id="377" r:id="rId17"/>
    <p:sldId id="285" r:id="rId18"/>
    <p:sldId id="356" r:id="rId19"/>
    <p:sldId id="384" r:id="rId20"/>
    <p:sldId id="378" r:id="rId21"/>
    <p:sldId id="383" r:id="rId22"/>
    <p:sldId id="382" r:id="rId23"/>
    <p:sldId id="386" r:id="rId24"/>
    <p:sldId id="360" r:id="rId25"/>
    <p:sldId id="385" r:id="rId26"/>
    <p:sldId id="381" r:id="rId27"/>
    <p:sldId id="369" r:id="rId28"/>
    <p:sldId id="387" r:id="rId29"/>
    <p:sldId id="367" r:id="rId30"/>
    <p:sldId id="353" r:id="rId31"/>
    <p:sldId id="352" r:id="rId32"/>
    <p:sldId id="365" r:id="rId33"/>
    <p:sldId id="304" r:id="rId34"/>
    <p:sldId id="388" r:id="rId35"/>
    <p:sldId id="271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c" initials="p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CC"/>
    <a:srgbClr val="C0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956" autoAdjust="0"/>
    <p:restoredTop sz="90755" autoAdjust="0"/>
  </p:normalViewPr>
  <p:slideViewPr>
    <p:cSldViewPr>
      <p:cViewPr>
        <p:scale>
          <a:sx n="62" d="100"/>
          <a:sy n="62" d="100"/>
        </p:scale>
        <p:origin x="-149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-2616" y="-7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A002EE-9994-4865-8958-463DDAA95D59}" type="datetimeFigureOut">
              <a:rPr lang="en-US" smtClean="0"/>
              <a:pPr/>
              <a:t>5/6/2019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200627-AB78-40E5-A736-A509B2632F81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200627-AB78-40E5-A736-A509B2632F81}" type="slidenum">
              <a:rPr lang="en-IN" smtClean="0"/>
              <a:pPr/>
              <a:t>1</a:t>
            </a:fld>
            <a:endParaRPr lang="en-IN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200627-AB78-40E5-A736-A509B2632F81}" type="slidenum">
              <a:rPr lang="en-IN" smtClean="0"/>
              <a:pPr/>
              <a:t>3</a:t>
            </a:fld>
            <a:endParaRPr lang="en-I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051DF4A-5971-41E2-A734-8AEFCDEBA5B3}" type="datetimeFigureOut">
              <a:rPr lang="en-US" smtClean="0"/>
              <a:pPr/>
              <a:t>5/6/2019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53015C4-C00B-4F90-8CAF-38D2B6A576DC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051DF4A-5971-41E2-A734-8AEFCDEBA5B3}" type="datetimeFigureOut">
              <a:rPr lang="en-US" smtClean="0"/>
              <a:pPr/>
              <a:t>5/6/2019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53015C4-C00B-4F90-8CAF-38D2B6A576DC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051DF4A-5971-41E2-A734-8AEFCDEBA5B3}" type="datetimeFigureOut">
              <a:rPr lang="en-US" smtClean="0"/>
              <a:pPr/>
              <a:t>5/6/2019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53015C4-C00B-4F90-8CAF-38D2B6A576DC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051DF4A-5971-41E2-A734-8AEFCDEBA5B3}" type="datetimeFigureOut">
              <a:rPr lang="en-US" smtClean="0"/>
              <a:pPr/>
              <a:t>5/6/2019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53015C4-C00B-4F90-8CAF-38D2B6A576DC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051DF4A-5971-41E2-A734-8AEFCDEBA5B3}" type="datetimeFigureOut">
              <a:rPr lang="en-US" smtClean="0"/>
              <a:pPr/>
              <a:t>5/6/2019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53015C4-C00B-4F90-8CAF-38D2B6A576DC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051DF4A-5971-41E2-A734-8AEFCDEBA5B3}" type="datetimeFigureOut">
              <a:rPr lang="en-US" smtClean="0"/>
              <a:pPr/>
              <a:t>5/6/2019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53015C4-C00B-4F90-8CAF-38D2B6A576DC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051DF4A-5971-41E2-A734-8AEFCDEBA5B3}" type="datetimeFigureOut">
              <a:rPr lang="en-US" smtClean="0"/>
              <a:pPr/>
              <a:t>5/6/2019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53015C4-C00B-4F90-8CAF-38D2B6A576DC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051DF4A-5971-41E2-A734-8AEFCDEBA5B3}" type="datetimeFigureOut">
              <a:rPr lang="en-US" smtClean="0"/>
              <a:pPr/>
              <a:t>5/6/2019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53015C4-C00B-4F90-8CAF-38D2B6A576DC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051DF4A-5971-41E2-A734-8AEFCDEBA5B3}" type="datetimeFigureOut">
              <a:rPr lang="en-US" smtClean="0"/>
              <a:pPr/>
              <a:t>5/6/2019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53015C4-C00B-4F90-8CAF-38D2B6A576DC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051DF4A-5971-41E2-A734-8AEFCDEBA5B3}" type="datetimeFigureOut">
              <a:rPr lang="en-US" smtClean="0"/>
              <a:pPr/>
              <a:t>5/6/2019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53015C4-C00B-4F90-8CAF-38D2B6A576DC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051DF4A-5971-41E2-A734-8AEFCDEBA5B3}" type="datetimeFigureOut">
              <a:rPr lang="en-US" smtClean="0"/>
              <a:pPr/>
              <a:t>5/6/2019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53015C4-C00B-4F90-8CAF-38D2B6A576DC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C051DF4A-5971-41E2-A734-8AEFCDEBA5B3}" type="datetimeFigureOut">
              <a:rPr lang="en-US" smtClean="0"/>
              <a:pPr/>
              <a:t>5/6/2019</a:t>
            </a:fld>
            <a:endParaRPr lang="en-IN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53015C4-C00B-4F90-8CAF-38D2B6A576DC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14282" y="0"/>
            <a:ext cx="8929718" cy="65722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DRAFT AWP&amp;B </a:t>
            </a:r>
          </a:p>
          <a:p>
            <a:pPr algn="ctr"/>
            <a:r>
              <a:rPr lang="en-US" sz="7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Mid Day Meal Scheme in </a:t>
            </a:r>
            <a:r>
              <a:rPr lang="en-US" sz="72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SIKKim</a:t>
            </a:r>
            <a:r>
              <a:rPr lang="en-US" sz="7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:</a:t>
            </a:r>
          </a:p>
          <a:p>
            <a:pPr algn="ctr"/>
            <a:r>
              <a:rPr lang="en-US" sz="7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2014-15</a:t>
            </a:r>
            <a:endParaRPr lang="en-IN" sz="7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26" name="Picture 2" descr="C:\Users\pc\Desktop\IMG-20140319-WA00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429784" cy="68580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1643042" y="428604"/>
            <a:ext cx="596739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SIKKIM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27869" y="4572008"/>
            <a:ext cx="8716131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ANNUAL WORK PLAN &amp; BUDGET</a:t>
            </a:r>
          </a:p>
          <a:p>
            <a:pPr algn="ctr"/>
            <a:r>
              <a:rPr lang="en-US" sz="32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20</a:t>
            </a:r>
            <a:r>
              <a:rPr lang="en-US" sz="32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19-20 </a:t>
            </a:r>
          </a:p>
          <a:p>
            <a:pPr algn="ctr"/>
            <a:r>
              <a:rPr lang="en-US" sz="32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MID-DAY MEAL SCHEME</a:t>
            </a:r>
            <a:endParaRPr lang="en-US" sz="32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85725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800" b="1" dirty="0" smtClean="0"/>
              <a:t>Details of Central and State share received during:- 2018-19</a:t>
            </a:r>
            <a:endParaRPr lang="en-IN" sz="28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42911" y="1357297"/>
          <a:ext cx="8001056" cy="43577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15"/>
                <a:gridCol w="1071570"/>
                <a:gridCol w="1357322"/>
                <a:gridCol w="1071570"/>
                <a:gridCol w="951253"/>
                <a:gridCol w="1263326"/>
              </a:tblGrid>
              <a:tr h="135534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Particulars</a:t>
                      </a:r>
                      <a:endParaRPr lang="en-I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Centre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 Share </a:t>
                      </a:r>
                    </a:p>
                    <a:p>
                      <a:pPr algn="ctr"/>
                      <a:r>
                        <a:rPr lang="en-US" sz="1200" baseline="0" dirty="0" smtClean="0">
                          <a:solidFill>
                            <a:schemeClr val="tx1"/>
                          </a:solidFill>
                        </a:rPr>
                        <a:t>[Rs. In </a:t>
                      </a:r>
                      <a:r>
                        <a:rPr lang="en-US" sz="1200" baseline="0" dirty="0" err="1" smtClean="0">
                          <a:solidFill>
                            <a:schemeClr val="tx1"/>
                          </a:solidFill>
                        </a:rPr>
                        <a:t>lakh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</a:rPr>
                        <a:t>.]</a:t>
                      </a:r>
                      <a:endParaRPr lang="en-IN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State Share</a:t>
                      </a:r>
                    </a:p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[Rs.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</a:rPr>
                        <a:t> In </a:t>
                      </a:r>
                      <a:r>
                        <a:rPr lang="en-US" sz="1200" baseline="0" dirty="0" err="1" smtClean="0">
                          <a:solidFill>
                            <a:schemeClr val="tx1"/>
                          </a:solidFill>
                        </a:rPr>
                        <a:t>lakh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en-IN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TOTAL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[Rs.</a:t>
                      </a:r>
                      <a:r>
                        <a:rPr lang="en-US" sz="1100" baseline="0" dirty="0" smtClean="0">
                          <a:solidFill>
                            <a:schemeClr val="tx1"/>
                          </a:solidFill>
                        </a:rPr>
                        <a:t> In </a:t>
                      </a:r>
                      <a:r>
                        <a:rPr lang="en-US" sz="1100" baseline="0" dirty="0" err="1" smtClean="0">
                          <a:solidFill>
                            <a:schemeClr val="tx1"/>
                          </a:solidFill>
                        </a:rPr>
                        <a:t>lakh</a:t>
                      </a:r>
                      <a:r>
                        <a:rPr lang="en-US" sz="1100" baseline="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en-IN" sz="11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IN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Exp. of CSS</a:t>
                      </a:r>
                      <a:endParaRPr lang="en-US" sz="10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[Rs. In </a:t>
                      </a:r>
                      <a:r>
                        <a:rPr lang="en-US" sz="1000" dirty="0" err="1" smtClean="0">
                          <a:solidFill>
                            <a:schemeClr val="tx1"/>
                          </a:solidFill>
                        </a:rPr>
                        <a:t>lakh</a:t>
                      </a:r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en-IN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Balance of CSS [as on march, 19]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[Rs.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</a:rPr>
                        <a:t> In </a:t>
                      </a:r>
                      <a:r>
                        <a:rPr lang="en-US" sz="1200" baseline="0" dirty="0" err="1" smtClean="0">
                          <a:solidFill>
                            <a:schemeClr val="tx1"/>
                          </a:solidFill>
                        </a:rPr>
                        <a:t>lakh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en-IN" sz="12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IN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581614">
                <a:tc>
                  <a:txBody>
                    <a:bodyPr/>
                    <a:lstStyle/>
                    <a:p>
                      <a:pPr lvl="1" algn="l"/>
                      <a:r>
                        <a:rPr lang="en-US" sz="1400" b="1" dirty="0" smtClean="0"/>
                        <a:t>Cost of food-grain </a:t>
                      </a:r>
                      <a:endParaRPr lang="en-IN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47.96</a:t>
                      </a:r>
                      <a:endParaRPr lang="en-IN" sz="1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 pitchFamily="34" charset="0"/>
                          <a:cs typeface="Arial" pitchFamily="34" charset="0"/>
                        </a:rPr>
                        <a:t>00</a:t>
                      </a:r>
                      <a:endParaRPr lang="en-IN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 pitchFamily="34" charset="0"/>
                          <a:cs typeface="Arial" pitchFamily="34" charset="0"/>
                        </a:rPr>
                        <a:t>47.96</a:t>
                      </a:r>
                      <a:endParaRPr lang="en-IN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8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47.96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00</a:t>
                      </a:r>
                      <a:endParaRPr lang="en-IN" sz="18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396688">
                <a:tc>
                  <a:txBody>
                    <a:bodyPr/>
                    <a:lstStyle/>
                    <a:p>
                      <a:pPr lvl="1" algn="l"/>
                      <a:r>
                        <a:rPr lang="en-US" sz="1400" b="1" dirty="0" smtClean="0"/>
                        <a:t>Cooking cost</a:t>
                      </a:r>
                      <a:endParaRPr lang="en-IN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8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625.09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8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63.26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8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688.35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8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572.71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52.38</a:t>
                      </a:r>
                      <a:endParaRPr lang="en-IN" sz="18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396688">
                <a:tc>
                  <a:txBody>
                    <a:bodyPr/>
                    <a:lstStyle/>
                    <a:p>
                      <a:pPr lvl="1" algn="l"/>
                      <a:r>
                        <a:rPr lang="en-US" sz="1400" b="1" dirty="0" smtClean="0"/>
                        <a:t>HCCH</a:t>
                      </a:r>
                      <a:endParaRPr lang="en-IN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170.19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8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18.81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8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189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8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169.29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.090</a:t>
                      </a:r>
                      <a:endParaRPr lang="en-IN" sz="18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585502">
                <a:tc>
                  <a:txBody>
                    <a:bodyPr/>
                    <a:lstStyle/>
                    <a:p>
                      <a:pPr lvl="1" algn="l"/>
                      <a:r>
                        <a:rPr lang="en-US" sz="1400" b="1" dirty="0" smtClean="0"/>
                        <a:t>Transportation</a:t>
                      </a:r>
                      <a:r>
                        <a:rPr lang="en-US" sz="1400" b="1" baseline="0" dirty="0" smtClean="0"/>
                        <a:t> Cost</a:t>
                      </a:r>
                      <a:endParaRPr lang="en-IN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8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29.09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8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8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29.09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8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29.09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00</a:t>
                      </a:r>
                      <a:endParaRPr lang="en-IN" sz="18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396688">
                <a:tc>
                  <a:txBody>
                    <a:bodyPr/>
                    <a:lstStyle/>
                    <a:p>
                      <a:pPr lvl="1" algn="l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MME</a:t>
                      </a:r>
                      <a:endParaRPr lang="en-IN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8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14.87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8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8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14.87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8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14.87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00</a:t>
                      </a:r>
                      <a:endParaRPr lang="en-IN" sz="18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645189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          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 Total</a:t>
                      </a:r>
                      <a:endParaRPr lang="en-IN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8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887.2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8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82.07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8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969.27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8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833.92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53.28</a:t>
                      </a:r>
                      <a:endParaRPr lang="en-IN" sz="18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785794"/>
            <a:ext cx="8229600" cy="1143000"/>
          </a:xfrm>
        </p:spPr>
        <p:txBody>
          <a:bodyPr>
            <a:noAutofit/>
          </a:bodyPr>
          <a:lstStyle/>
          <a:p>
            <a:r>
              <a:rPr lang="en-US" sz="7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NEW INITIATIVES:-</a:t>
            </a:r>
            <a:endParaRPr lang="en-IN" sz="7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2000240"/>
            <a:ext cx="8229600" cy="392909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 Sensitizing of MDM scheme at every level.</a:t>
            </a:r>
          </a:p>
          <a:p>
            <a:r>
              <a:rPr lang="en-US" dirty="0" smtClean="0"/>
              <a:t>Opening of Jt. MDM Bank Accounts for all schools.</a:t>
            </a:r>
          </a:p>
          <a:p>
            <a:r>
              <a:rPr lang="en-US" dirty="0" smtClean="0"/>
              <a:t> Centralized payment of FCI.</a:t>
            </a:r>
          </a:p>
          <a:p>
            <a:r>
              <a:rPr lang="en-US" dirty="0" smtClean="0"/>
              <a:t> Training of Cooks cum Helpers at district level by master cooks.</a:t>
            </a:r>
          </a:p>
          <a:p>
            <a:r>
              <a:rPr lang="en-US" dirty="0" smtClean="0"/>
              <a:t> Training to MIS coordinators at districts level to enhance the output.</a:t>
            </a:r>
          </a:p>
          <a:p>
            <a:endParaRPr lang="en-US" dirty="0" smtClean="0"/>
          </a:p>
          <a:p>
            <a:pPr>
              <a:buNone/>
            </a:pPr>
            <a:endParaRPr lang="en-US" sz="2800" dirty="0" smtClean="0">
              <a:latin typeface="Arial Black" pitchFamily="34" charset="0"/>
            </a:endParaRPr>
          </a:p>
          <a:p>
            <a:endParaRPr lang="en-IN" sz="8600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472" y="500042"/>
            <a:ext cx="8183880" cy="53433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Best Practices:-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1285860"/>
            <a:ext cx="8183880" cy="4643470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en-US" sz="2400" dirty="0" smtClean="0"/>
              <a:t>Many schools are growing organic vegetables from their school Nutrition Garden.</a:t>
            </a:r>
          </a:p>
          <a:p>
            <a:pPr algn="just"/>
            <a:r>
              <a:rPr lang="en-US" sz="2400" dirty="0" smtClean="0"/>
              <a:t> </a:t>
            </a:r>
          </a:p>
          <a:p>
            <a:pPr algn="just"/>
            <a:r>
              <a:rPr lang="en-US" sz="2400" dirty="0" smtClean="0"/>
              <a:t>Schools in rural areas are serving organic vegetables in mid-day meal from the school’s nutrition garden.</a:t>
            </a:r>
          </a:p>
          <a:p>
            <a:pPr algn="just"/>
            <a:r>
              <a:rPr lang="en-US" sz="2400" dirty="0" smtClean="0"/>
              <a:t>Schools are developing Nutrition Garden in their school premises.</a:t>
            </a:r>
          </a:p>
          <a:p>
            <a:pPr algn="just">
              <a:buNone/>
            </a:pPr>
            <a:endParaRPr lang="en-US" sz="2400" dirty="0" smtClean="0"/>
          </a:p>
          <a:p>
            <a:pPr algn="just"/>
            <a:r>
              <a:rPr lang="en-US" sz="2400" dirty="0" smtClean="0"/>
              <a:t>Eggs, Fruits &amp; Meats are also being provided during mid-day meal in schools.</a:t>
            </a:r>
          </a:p>
          <a:p>
            <a:pPr algn="just"/>
            <a:r>
              <a:rPr lang="en-US" sz="2400" dirty="0" smtClean="0"/>
              <a:t>Frequent sensitization of hand wash by school teachers.</a:t>
            </a:r>
          </a:p>
          <a:p>
            <a:pPr algn="just"/>
            <a:r>
              <a:rPr lang="en-US" sz="2400" dirty="0" smtClean="0"/>
              <a:t> Multi-tap facilities in schools are being provided by local agencies.</a:t>
            </a:r>
          </a:p>
          <a:p>
            <a:pPr algn="just"/>
            <a:r>
              <a:rPr lang="en-US" sz="2400" dirty="0" smtClean="0"/>
              <a:t>Time to time interaction with students representative about the quality of meals.</a:t>
            </a:r>
          </a:p>
          <a:p>
            <a:pPr algn="just"/>
            <a:r>
              <a:rPr lang="en-US" sz="2400" dirty="0" smtClean="0"/>
              <a:t> Cooking agencies PTA/SMCs are actively involved in serving MDM in the schools.</a:t>
            </a:r>
          </a:p>
          <a:p>
            <a:pPr algn="just"/>
            <a:endParaRPr lang="en-US" sz="2400" dirty="0" smtClean="0"/>
          </a:p>
          <a:p>
            <a:pPr algn="just"/>
            <a:r>
              <a:rPr lang="en-US" sz="2400" dirty="0" smtClean="0"/>
              <a:t>Grievance Redressal Mechanism.</a:t>
            </a:r>
          </a:p>
          <a:p>
            <a:pPr algn="just">
              <a:buNone/>
            </a:pPr>
            <a:endParaRPr lang="en-US" sz="2400" dirty="0" smtClean="0"/>
          </a:p>
          <a:p>
            <a:pPr algn="just"/>
            <a:r>
              <a:rPr lang="en-US" sz="2400" dirty="0" smtClean="0"/>
              <a:t>Involvement of mothers of children in supervision of cooking of mid-day meal.</a:t>
            </a:r>
          </a:p>
          <a:p>
            <a:pPr algn="just"/>
            <a:endParaRPr lang="en-US" sz="2400" dirty="0" smtClean="0"/>
          </a:p>
          <a:p>
            <a:pPr algn="just">
              <a:buNone/>
            </a:pPr>
            <a:endParaRPr lang="en-IN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183880" cy="71438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State </a:t>
            </a:r>
            <a:r>
              <a:rPr lang="en-US" dirty="0" err="1" smtClean="0"/>
              <a:t>Contigency</a:t>
            </a:r>
            <a:r>
              <a:rPr lang="en-US" dirty="0" smtClean="0"/>
              <a:t>/Emergency Plan: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1571612"/>
            <a:ext cx="8183880" cy="4214842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 All officers, school heads, cooking agencies etc are being sensitized on safety measures </a:t>
            </a:r>
            <a:r>
              <a:rPr lang="en-US" dirty="0" err="1" smtClean="0"/>
              <a:t>viz</a:t>
            </a:r>
            <a:r>
              <a:rPr lang="en-US" dirty="0" smtClean="0"/>
              <a:t>:-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 Disaster Management.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 Combating fire incidents.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 First Aid applications.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 Immediate information.</a:t>
            </a:r>
          </a:p>
          <a:p>
            <a:r>
              <a:rPr lang="en-US" dirty="0" smtClean="0"/>
              <a:t> School heads are directed to seek immediate help from Block level officers, Fire </a:t>
            </a:r>
            <a:r>
              <a:rPr lang="en-US" dirty="0" err="1" smtClean="0"/>
              <a:t>Deptt</a:t>
            </a:r>
            <a:r>
              <a:rPr lang="en-US" dirty="0" smtClean="0"/>
              <a:t>, Police Station, </a:t>
            </a:r>
            <a:r>
              <a:rPr lang="en-US" dirty="0" err="1" smtClean="0"/>
              <a:t>Panchayats</a:t>
            </a:r>
            <a:r>
              <a:rPr lang="en-US" dirty="0" smtClean="0"/>
              <a:t>, PTA with their respective Phone/Mob. No. provided.</a:t>
            </a:r>
          </a:p>
          <a:p>
            <a:r>
              <a:rPr lang="en-US" dirty="0" smtClean="0"/>
              <a:t> Teaching &amp; Non Teaching staff are sensitizing children on safety measures to deal any kinds of emergency situation.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472" y="785794"/>
            <a:ext cx="8183880" cy="1051560"/>
          </a:xfrm>
        </p:spPr>
        <p:txBody>
          <a:bodyPr/>
          <a:lstStyle/>
          <a:p>
            <a:r>
              <a:rPr lang="en-US" dirty="0" smtClean="0"/>
              <a:t>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1857364"/>
            <a:ext cx="8183880" cy="221457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6000" dirty="0" smtClean="0">
                <a:latin typeface="Elephant" pitchFamily="18" charset="0"/>
              </a:rPr>
              <a:t> Proposal for </a:t>
            </a:r>
          </a:p>
          <a:p>
            <a:pPr algn="ctr">
              <a:buNone/>
            </a:pPr>
            <a:r>
              <a:rPr lang="en-US" sz="6000" dirty="0" smtClean="0">
                <a:latin typeface="Elephant" pitchFamily="18" charset="0"/>
              </a:rPr>
              <a:t>2019-20</a:t>
            </a:r>
            <a:endParaRPr lang="en-IN" sz="6000" dirty="0">
              <a:latin typeface="Elephant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183880" cy="677214"/>
          </a:xfrm>
        </p:spPr>
        <p:txBody>
          <a:bodyPr/>
          <a:lstStyle/>
          <a:p>
            <a:r>
              <a:rPr lang="en-US" dirty="0" smtClean="0"/>
              <a:t>Proposal for 2018-19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1071546"/>
            <a:ext cx="8183880" cy="4929222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b="1" dirty="0" smtClean="0"/>
              <a:t>		</a:t>
            </a:r>
            <a:r>
              <a:rPr lang="en-US" b="1" u="sng" dirty="0" smtClean="0"/>
              <a:t>No. of Enrolment:</a:t>
            </a:r>
          </a:p>
          <a:p>
            <a:pPr>
              <a:buNone/>
            </a:pPr>
            <a:r>
              <a:rPr lang="en-US" dirty="0" smtClean="0"/>
              <a:t>				Primary	:  29,573</a:t>
            </a:r>
          </a:p>
          <a:p>
            <a:pPr>
              <a:buNone/>
            </a:pPr>
            <a:r>
              <a:rPr lang="en-US" dirty="0" smtClean="0"/>
              <a:t>				Upper Pry	:  24,217</a:t>
            </a:r>
          </a:p>
          <a:p>
            <a:pPr>
              <a:buNone/>
            </a:pPr>
            <a:r>
              <a:rPr lang="en-US" dirty="0" smtClean="0"/>
              <a:t>				Total		: </a:t>
            </a:r>
            <a:r>
              <a:rPr lang="en-US" b="1" dirty="0" smtClean="0"/>
              <a:t>53,790</a:t>
            </a:r>
          </a:p>
          <a:p>
            <a:pPr>
              <a:buNone/>
            </a:pPr>
            <a:r>
              <a:rPr lang="en-US" b="1" dirty="0" smtClean="0"/>
              <a:t>		</a:t>
            </a:r>
          </a:p>
          <a:p>
            <a:pPr>
              <a:buNone/>
            </a:pPr>
            <a:r>
              <a:rPr lang="en-US" b="1" dirty="0" smtClean="0"/>
              <a:t>		</a:t>
            </a:r>
            <a:r>
              <a:rPr lang="en-US" b="1" u="sng" dirty="0" smtClean="0"/>
              <a:t>No. of Schools</a:t>
            </a:r>
            <a:r>
              <a:rPr lang="en-US" dirty="0" smtClean="0"/>
              <a:t>:</a:t>
            </a:r>
          </a:p>
          <a:p>
            <a:pPr>
              <a:buNone/>
            </a:pPr>
            <a:r>
              <a:rPr lang="en-US" dirty="0" smtClean="0"/>
              <a:t>				Primary		: 498</a:t>
            </a:r>
          </a:p>
          <a:p>
            <a:pPr>
              <a:buNone/>
            </a:pPr>
            <a:r>
              <a:rPr lang="en-US" dirty="0" smtClean="0"/>
              <a:t>				Upper Pry	: 370</a:t>
            </a:r>
          </a:p>
          <a:p>
            <a:pPr>
              <a:buNone/>
            </a:pPr>
            <a:r>
              <a:rPr lang="en-US" dirty="0" smtClean="0"/>
              <a:t>   				Total		: </a:t>
            </a:r>
            <a:r>
              <a:rPr lang="en-US" b="1" dirty="0" smtClean="0"/>
              <a:t>868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b="1" dirty="0" smtClean="0"/>
              <a:t>		</a:t>
            </a:r>
            <a:r>
              <a:rPr lang="en-US" b="1" u="sng" dirty="0" smtClean="0"/>
              <a:t>No. of Cook cum Helpers:</a:t>
            </a:r>
          </a:p>
          <a:p>
            <a:pPr>
              <a:buNone/>
            </a:pPr>
            <a:r>
              <a:rPr lang="en-US" dirty="0" smtClean="0"/>
              <a:t>				Primary/Upper Pry :</a:t>
            </a:r>
            <a:r>
              <a:rPr lang="en-US" b="1" dirty="0" smtClean="0"/>
              <a:t> 1891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	</a:t>
            </a:r>
            <a:r>
              <a:rPr lang="en-US" b="1" u="sng" dirty="0" smtClean="0"/>
              <a:t>REQUIREMENTOF FOODGRAINS</a:t>
            </a:r>
            <a:r>
              <a:rPr lang="en-US" dirty="0" smtClean="0"/>
              <a:t>			      </a:t>
            </a:r>
          </a:p>
          <a:p>
            <a:pPr>
              <a:buNone/>
            </a:pPr>
            <a:r>
              <a:rPr lang="en-US" dirty="0" smtClean="0"/>
              <a:t>				674.27+828.22=</a:t>
            </a:r>
            <a:r>
              <a:rPr lang="en-US" b="1" dirty="0" smtClean="0"/>
              <a:t>1502.49MTs</a:t>
            </a:r>
          </a:p>
          <a:p>
            <a:pPr>
              <a:buNone/>
            </a:pPr>
            <a:r>
              <a:rPr lang="en-US" dirty="0" smtClean="0"/>
              <a:t>		</a:t>
            </a:r>
            <a:r>
              <a:rPr lang="en-US" b="1" u="sng" dirty="0" smtClean="0"/>
              <a:t>Working Days</a:t>
            </a:r>
            <a:r>
              <a:rPr lang="en-US" b="1" dirty="0" smtClean="0"/>
              <a:t>	</a:t>
            </a:r>
            <a:r>
              <a:rPr lang="en-US" dirty="0" smtClean="0"/>
              <a:t>: 228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183880" cy="857256"/>
          </a:xfrm>
        </p:spPr>
        <p:txBody>
          <a:bodyPr>
            <a:normAutofit/>
          </a:bodyPr>
          <a:lstStyle/>
          <a:p>
            <a:r>
              <a:rPr lang="en-US" sz="2400" dirty="0" smtClean="0"/>
              <a:t>Proposal for central assistant [2019-20] Recurring.</a:t>
            </a:r>
            <a:endParaRPr lang="en-IN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1571612"/>
            <a:ext cx="8429684" cy="4857784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2200" b="1" dirty="0" smtClean="0"/>
          </a:p>
          <a:p>
            <a:pPr>
              <a:buNone/>
            </a:pPr>
            <a:endParaRPr lang="en-US" u="sng" dirty="0" smtClean="0"/>
          </a:p>
          <a:p>
            <a:pPr>
              <a:buNone/>
            </a:pPr>
            <a:endParaRPr lang="en-IN" u="sng" dirty="0" smtClean="0"/>
          </a:p>
          <a:p>
            <a:endParaRPr lang="en-IN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28597" y="1500173"/>
          <a:ext cx="8286807" cy="43560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22645"/>
                <a:gridCol w="1688053"/>
                <a:gridCol w="1764784"/>
                <a:gridCol w="1611325"/>
              </a:tblGrid>
              <a:tr h="418684">
                <a:tc>
                  <a:txBody>
                    <a:bodyPr/>
                    <a:lstStyle/>
                    <a:p>
                      <a:r>
                        <a:rPr lang="en-US" dirty="0" smtClean="0"/>
                        <a:t>Components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PRY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Up-PRY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TOTAL</a:t>
                      </a:r>
                      <a:endParaRPr lang="en-IN" dirty="0"/>
                    </a:p>
                  </a:txBody>
                  <a:tcPr/>
                </a:tc>
              </a:tr>
              <a:tr h="418684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Foodgrains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 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20.23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24.85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45.08</a:t>
                      </a:r>
                    </a:p>
                  </a:txBody>
                  <a:tcPr marL="9525" marR="9525" marT="9525" marB="0" anchor="b"/>
                </a:tc>
              </a:tr>
              <a:tr h="418684">
                <a:tc>
                  <a:txBody>
                    <a:bodyPr/>
                    <a:lstStyle/>
                    <a:p>
                      <a:r>
                        <a:rPr lang="en-US" dirty="0" smtClean="0"/>
                        <a:t>Cooking Cost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263.64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323.56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8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587.20</a:t>
                      </a:r>
                      <a:endParaRPr lang="en-IN" sz="18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418684">
                <a:tc>
                  <a:txBody>
                    <a:bodyPr/>
                    <a:lstStyle/>
                    <a:p>
                      <a:r>
                        <a:rPr lang="en-US" dirty="0" smtClean="0"/>
                        <a:t>HCCH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107.46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62.73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170.19</a:t>
                      </a:r>
                    </a:p>
                  </a:txBody>
                  <a:tcPr marL="9525" marR="9525" marT="9525" marB="0" anchor="b"/>
                </a:tc>
              </a:tr>
              <a:tr h="418684">
                <a:tc>
                  <a:txBody>
                    <a:bodyPr/>
                    <a:lstStyle/>
                    <a:p>
                      <a:r>
                        <a:rPr lang="en-US" dirty="0" smtClean="0"/>
                        <a:t>Transportation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 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12.27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15.07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27.34</a:t>
                      </a:r>
                    </a:p>
                  </a:txBody>
                  <a:tcPr marL="9525" marR="9525" marT="9525" marB="0" anchor="b"/>
                </a:tc>
              </a:tr>
              <a:tr h="549787">
                <a:tc>
                  <a:txBody>
                    <a:bodyPr/>
                    <a:lstStyle/>
                    <a:p>
                      <a:r>
                        <a:rPr lang="en-US" dirty="0" smtClean="0"/>
                        <a:t>MME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  10.90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11.51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22.41</a:t>
                      </a:r>
                      <a:endParaRPr lang="en-IN" b="1" dirty="0"/>
                    </a:p>
                  </a:txBody>
                  <a:tcPr/>
                </a:tc>
              </a:tr>
              <a:tr h="571504">
                <a:tc>
                  <a:txBody>
                    <a:bodyPr/>
                    <a:lstStyle/>
                    <a:p>
                      <a:r>
                        <a:rPr lang="en-US" dirty="0" smtClean="0"/>
                        <a:t>Replacement of Kit. Dev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336 units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47.43</a:t>
                      </a:r>
                      <a:endParaRPr lang="en-IN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 47.43</a:t>
                      </a:r>
                      <a:endParaRPr lang="en-IN" b="1" dirty="0"/>
                    </a:p>
                  </a:txBody>
                  <a:tcPr/>
                </a:tc>
              </a:tr>
              <a:tr h="722660">
                <a:tc>
                  <a:txBody>
                    <a:bodyPr/>
                    <a:lstStyle/>
                    <a:p>
                      <a:r>
                        <a:rPr lang="en-US" dirty="0" smtClean="0"/>
                        <a:t>Nutrition</a:t>
                      </a:r>
                      <a:r>
                        <a:rPr lang="en-US" baseline="0" dirty="0" smtClean="0"/>
                        <a:t> Garden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44</a:t>
                      </a:r>
                      <a:r>
                        <a:rPr lang="en-US" baseline="0" dirty="0" smtClean="0"/>
                        <a:t> Units @ Rs.5000/-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1.98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   1.98</a:t>
                      </a:r>
                      <a:endParaRPr lang="en-IN" b="1" dirty="0"/>
                    </a:p>
                  </a:txBody>
                  <a:tcPr/>
                </a:tc>
              </a:tr>
              <a:tr h="418684">
                <a:tc>
                  <a:txBody>
                    <a:bodyPr/>
                    <a:lstStyle/>
                    <a:p>
                      <a:r>
                        <a:rPr lang="en-US" b="1" dirty="0" smtClean="0"/>
                        <a:t>TOTAL</a:t>
                      </a:r>
                      <a:endParaRPr lang="en-I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414.50</a:t>
                      </a:r>
                      <a:endParaRPr lang="en-I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487.13</a:t>
                      </a:r>
                      <a:endParaRPr lang="en-I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901.63</a:t>
                      </a:r>
                      <a:endParaRPr lang="en-IN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8183880" cy="1051560"/>
          </a:xfrm>
        </p:spPr>
        <p:txBody>
          <a:bodyPr/>
          <a:lstStyle/>
          <a:p>
            <a:r>
              <a:rPr lang="en-US" b="1" dirty="0" smtClean="0"/>
              <a:t>PROBLEMS &amp; ISSUES.</a:t>
            </a:r>
            <a:endParaRPr lang="en-IN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785926"/>
            <a:ext cx="8286808" cy="4357718"/>
          </a:xfrm>
        </p:spPr>
        <p:txBody>
          <a:bodyPr>
            <a:normAutofit fontScale="32500" lnSpcReduction="20000"/>
          </a:bodyPr>
          <a:lstStyle/>
          <a:p>
            <a:pPr algn="just">
              <a:buNone/>
            </a:pPr>
            <a:endParaRPr lang="en-US" sz="8000" dirty="0" smtClean="0"/>
          </a:p>
          <a:p>
            <a:pPr algn="just">
              <a:buNone/>
            </a:pPr>
            <a:endParaRPr lang="en-US" sz="8000" dirty="0" smtClean="0"/>
          </a:p>
          <a:p>
            <a:pPr algn="just"/>
            <a:endParaRPr lang="en-US" sz="8000" dirty="0" smtClean="0"/>
          </a:p>
          <a:p>
            <a:pPr algn="just"/>
            <a:r>
              <a:rPr lang="en-US" sz="8000" dirty="0" smtClean="0"/>
              <a:t>Honorarium of CCH needs to be increased from the present level of Rs. 1000/* to at least Rs.1500/-</a:t>
            </a:r>
          </a:p>
          <a:p>
            <a:pPr algn="just"/>
            <a:endParaRPr lang="en-US" sz="8000" dirty="0" smtClean="0"/>
          </a:p>
          <a:p>
            <a:pPr algn="just"/>
            <a:endParaRPr lang="en-US" sz="8000" dirty="0" smtClean="0"/>
          </a:p>
          <a:p>
            <a:pPr algn="just"/>
            <a:endParaRPr lang="en-US" sz="8000" dirty="0" smtClean="0"/>
          </a:p>
          <a:p>
            <a:pPr algn="just">
              <a:buNone/>
            </a:pPr>
            <a:endParaRPr lang="en-US" sz="8000" dirty="0" smtClean="0"/>
          </a:p>
          <a:p>
            <a:pPr algn="just">
              <a:buNone/>
            </a:pPr>
            <a:r>
              <a:rPr lang="en-US" sz="8000" dirty="0" smtClean="0">
                <a:latin typeface="Copperplate Gothic Bold" pitchFamily="34" charset="0"/>
              </a:rPr>
              <a:t>	       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2000240"/>
            <a:ext cx="8183880" cy="2606040"/>
          </a:xfrm>
        </p:spPr>
        <p:txBody>
          <a:bodyPr>
            <a:noAutofit/>
          </a:bodyPr>
          <a:lstStyle/>
          <a:p>
            <a:pPr algn="ctr"/>
            <a:r>
              <a:rPr lang="en-US" sz="6000" dirty="0" smtClean="0">
                <a:latin typeface="Academy Engraved LET" pitchFamily="2" charset="0"/>
              </a:rPr>
              <a:t/>
            </a:r>
            <a:br>
              <a:rPr lang="en-US" sz="6000" dirty="0" smtClean="0">
                <a:latin typeface="Academy Engraved LET" pitchFamily="2" charset="0"/>
              </a:rPr>
            </a:br>
            <a:r>
              <a:rPr lang="en-US" sz="6000" dirty="0" smtClean="0">
                <a:latin typeface="Academy Engraved LET" pitchFamily="2" charset="0"/>
              </a:rPr>
              <a:t/>
            </a:r>
            <a:br>
              <a:rPr lang="en-US" sz="6000" dirty="0" smtClean="0">
                <a:latin typeface="Academy Engraved LET" pitchFamily="2" charset="0"/>
              </a:rPr>
            </a:br>
            <a:r>
              <a:rPr lang="en-US" sz="6000" dirty="0" smtClean="0">
                <a:latin typeface="Academy Engraved LET" pitchFamily="2" charset="0"/>
              </a:rPr>
              <a:t>GLIMPSES OF BEST PRACTICES</a:t>
            </a:r>
            <a:br>
              <a:rPr lang="en-US" sz="6000" dirty="0" smtClean="0">
                <a:latin typeface="Academy Engraved LET" pitchFamily="2" charset="0"/>
              </a:rPr>
            </a:br>
            <a:r>
              <a:rPr lang="en-US" sz="6000" dirty="0" smtClean="0">
                <a:latin typeface="Academy Engraved LET" pitchFamily="2" charset="0"/>
              </a:rPr>
              <a:t>IN SIKKIM</a:t>
            </a:r>
            <a:br>
              <a:rPr lang="en-US" sz="6000" dirty="0" smtClean="0">
                <a:latin typeface="Academy Engraved LET" pitchFamily="2" charset="0"/>
              </a:rPr>
            </a:br>
            <a:r>
              <a:rPr lang="en-US" sz="6000" dirty="0" smtClean="0">
                <a:latin typeface="Academy Engraved LET" pitchFamily="2" charset="0"/>
              </a:rPr>
              <a:t>[mid-day meal]</a:t>
            </a:r>
            <a:br>
              <a:rPr lang="en-US" sz="6000" dirty="0" smtClean="0">
                <a:latin typeface="Academy Engraved LET" pitchFamily="2" charset="0"/>
              </a:rPr>
            </a:b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112566"/>
          </a:xfrm>
        </p:spPr>
        <p:txBody>
          <a:bodyPr>
            <a:normAutofit fontScale="25000" lnSpcReduction="20000"/>
          </a:bodyPr>
          <a:lstStyle/>
          <a:p>
            <a:pPr algn="ctr"/>
            <a:endParaRPr lang="en-US" sz="4400" dirty="0">
              <a:latin typeface="Academy Engraved LE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Picture 2" descr="C:\Users\pc\Desktop\drop box\EMAIL\thumbnail (8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3238" y="1030840"/>
            <a:ext cx="8283604" cy="511280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57224" y="500042"/>
            <a:ext cx="714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NUTRITION GARDEN</a:t>
            </a:r>
            <a:endParaRPr lang="en-IN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571480"/>
            <a:ext cx="8183880" cy="105156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latin typeface="Arial Black" pitchFamily="34" charset="0"/>
              </a:rPr>
              <a:t>ADMINISTRATIVE HIERARCHY OF MDM SCHEME.</a:t>
            </a:r>
            <a:endParaRPr lang="en-IN" dirty="0"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28802"/>
            <a:ext cx="8229600" cy="392909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sz="3200" dirty="0" smtClean="0"/>
              <a:t> </a:t>
            </a:r>
            <a:r>
              <a:rPr lang="en-US" sz="3200" dirty="0" smtClean="0">
                <a:latin typeface="Copperplate Gothic Bold" pitchFamily="34" charset="0"/>
              </a:rPr>
              <a:t>State Project Office </a:t>
            </a:r>
            <a:r>
              <a:rPr lang="en-US" sz="2400" dirty="0" smtClean="0">
                <a:latin typeface="Copperplate Gothic Bold" pitchFamily="34" charset="0"/>
              </a:rPr>
              <a:t>(director)</a:t>
            </a:r>
          </a:p>
          <a:p>
            <a:pPr algn="just">
              <a:lnSpc>
                <a:spcPct val="150000"/>
              </a:lnSpc>
            </a:pPr>
            <a:r>
              <a:rPr lang="en-US" sz="3200" dirty="0" smtClean="0">
                <a:latin typeface="Copperplate Gothic Bold" pitchFamily="34" charset="0"/>
              </a:rPr>
              <a:t> District Project Office </a:t>
            </a:r>
            <a:r>
              <a:rPr lang="en-US" sz="2000" dirty="0" smtClean="0">
                <a:latin typeface="Copperplate Gothic Bold" pitchFamily="34" charset="0"/>
              </a:rPr>
              <a:t>(jt. Director]</a:t>
            </a:r>
          </a:p>
          <a:p>
            <a:pPr algn="just">
              <a:lnSpc>
                <a:spcPct val="150000"/>
              </a:lnSpc>
            </a:pPr>
            <a:r>
              <a:rPr lang="en-US" sz="3200" dirty="0" smtClean="0">
                <a:latin typeface="Copperplate Gothic Bold" pitchFamily="34" charset="0"/>
              </a:rPr>
              <a:t> block Level </a:t>
            </a:r>
            <a:r>
              <a:rPr lang="en-US" sz="2400" dirty="0" smtClean="0">
                <a:latin typeface="Copperplate Gothic Bold" pitchFamily="34" charset="0"/>
              </a:rPr>
              <a:t>(Asst. Director).</a:t>
            </a:r>
          </a:p>
          <a:p>
            <a:pPr algn="just">
              <a:lnSpc>
                <a:spcPct val="150000"/>
              </a:lnSpc>
            </a:pPr>
            <a:r>
              <a:rPr lang="en-US" sz="3200" dirty="0" smtClean="0">
                <a:latin typeface="Copperplate Gothic Bold" pitchFamily="34" charset="0"/>
              </a:rPr>
              <a:t> School Level (</a:t>
            </a:r>
            <a:r>
              <a:rPr lang="en-US" sz="3200" dirty="0" err="1" smtClean="0">
                <a:latin typeface="Copperplate Gothic Bold" pitchFamily="34" charset="0"/>
              </a:rPr>
              <a:t>HoIs</a:t>
            </a:r>
            <a:r>
              <a:rPr lang="en-US" sz="3200" dirty="0" smtClean="0">
                <a:latin typeface="Copperplate Gothic Bold" pitchFamily="34" charset="0"/>
              </a:rPr>
              <a:t>).</a:t>
            </a:r>
            <a:endParaRPr lang="en-IN" sz="3200" dirty="0">
              <a:latin typeface="Copperplate Gothic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8183880" cy="105156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latin typeface="Batang" pitchFamily="18" charset="-127"/>
                <a:ea typeface="Batang" pitchFamily="18" charset="-127"/>
              </a:rPr>
              <a:t>Preparing nursery bed for Organic saplings by students at schools.</a:t>
            </a:r>
            <a:endParaRPr lang="en-IN" dirty="0"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1026" name="Picture 2" descr="C:\Users\pc\Desktop\drop box\Organic farming\EMRS Swayam 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48" y="1643050"/>
            <a:ext cx="4643470" cy="4822261"/>
          </a:xfrm>
          <a:prstGeom prst="rect">
            <a:avLst/>
          </a:prstGeom>
          <a:noFill/>
        </p:spPr>
      </p:pic>
      <p:pic>
        <p:nvPicPr>
          <p:cNvPr id="1027" name="Picture 3" descr="C:\Users\pc\Desktop\drop box\Organic farming\IMG_147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643050"/>
            <a:ext cx="4071966" cy="48577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050" name="Picture 2" descr="C:\Users\pc\Desktop\drop box\EMAIL\thumbnail (9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69098" y="530225"/>
            <a:ext cx="8217744" cy="55739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1027" name="Picture 3" descr="C:\Users\pc\Desktop\drop box\EMAIL\thumbnail (6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6295" y="530225"/>
            <a:ext cx="8360547" cy="54705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7965304" cy="792162"/>
          </a:xfrm>
        </p:spPr>
        <p:txBody>
          <a:bodyPr>
            <a:normAutofit/>
          </a:bodyPr>
          <a:lstStyle/>
          <a:p>
            <a:r>
              <a:rPr lang="en-US" dirty="0" smtClean="0"/>
              <a:t>STUDENTS WITH GARDENING TOOLS</a:t>
            </a:r>
            <a:endParaRPr lang="en-IN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098" name="Picture 2" descr="C:\Users\pc\Desktop\drop box\EMAIL\thumbnail (1)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08012" y="1357298"/>
            <a:ext cx="7964515" cy="48577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5143512"/>
            <a:ext cx="8183880" cy="78581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800" dirty="0" smtClean="0"/>
              <a:t>Students watering tomatoes in poly house</a:t>
            </a:r>
            <a:endParaRPr lang="en-US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D:\Photos to Rajat\Students watering in polyhouse at school [Sikkim]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08012" y="571480"/>
            <a:ext cx="8035954" cy="44291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074" name="Picture 2" descr="C:\Users\pc\Desktop\drop box\EMAIL\thumbnail (11)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08012" y="285728"/>
            <a:ext cx="8107391" cy="57150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7965304" cy="792162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PREPARATION OF  COMPOST PIT</a:t>
            </a:r>
            <a:endParaRPr lang="en-IN" dirty="0"/>
          </a:p>
        </p:txBody>
      </p:sp>
      <p:pic>
        <p:nvPicPr>
          <p:cNvPr id="4098" name="Picture 2" descr="C:\Users\pc\Desktop\drop box\Organic farming\IMG_1852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1285860"/>
            <a:ext cx="3930650" cy="2212895"/>
          </a:xfrm>
          <a:prstGeom prst="rect">
            <a:avLst/>
          </a:prstGeom>
          <a:noFill/>
        </p:spPr>
      </p:pic>
      <p:pic>
        <p:nvPicPr>
          <p:cNvPr id="4099" name="Picture 3" descr="C:\Users\pc\Desktop\drop box\Organic farming\IMG_1851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285860"/>
            <a:ext cx="3930650" cy="2212895"/>
          </a:xfrm>
          <a:prstGeom prst="rect">
            <a:avLst/>
          </a:prstGeom>
          <a:noFill/>
        </p:spPr>
      </p:pic>
      <p:pic>
        <p:nvPicPr>
          <p:cNvPr id="4100" name="Picture 4" descr="C:\Users\pc\Desktop\drop box\Organic farming\IMG_185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5984" y="3571876"/>
            <a:ext cx="4714908" cy="26544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5072074"/>
            <a:ext cx="8183880" cy="785818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Serving eggs in MDM</a:t>
            </a:r>
            <a:endParaRPr lang="en-IN" dirty="0"/>
          </a:p>
        </p:txBody>
      </p:sp>
      <p:pic>
        <p:nvPicPr>
          <p:cNvPr id="9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08012" y="1714488"/>
            <a:ext cx="4249740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6429387" y="1447800"/>
            <a:ext cx="2154701" cy="3489960"/>
          </a:xfrm>
        </p:spPr>
        <p:txBody>
          <a:bodyPr/>
          <a:lstStyle/>
          <a:p>
            <a:pPr>
              <a:buNone/>
            </a:pPr>
            <a:endParaRPr lang="en-IN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1714488"/>
            <a:ext cx="3930650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7465238" cy="792162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MULTI TAP FACILITIES</a:t>
            </a:r>
            <a:endParaRPr lang="en-IN" dirty="0"/>
          </a:p>
        </p:txBody>
      </p:sp>
      <p:pic>
        <p:nvPicPr>
          <p:cNvPr id="5122" name="Picture 2" descr="C:\Users\pc\Desktop\drop box\MID DAY MEAL PICS\DSC_0001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214422"/>
            <a:ext cx="8072494" cy="4786346"/>
          </a:xfrm>
          <a:prstGeom prst="rect">
            <a:avLst/>
          </a:prstGeom>
          <a:noFill/>
        </p:spPr>
      </p:pic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8538369" y="1447800"/>
            <a:ext cx="45719" cy="3489960"/>
          </a:xfrm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714884"/>
            <a:ext cx="8183880" cy="100013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Kitchen cum Dining sponsored by Local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029" name="Picture 5" descr="E:\Dining kitchen at Namthang\KITCHEN 1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08013" y="642918"/>
            <a:ext cx="3930650" cy="4023538"/>
          </a:xfrm>
          <a:prstGeom prst="rect">
            <a:avLst/>
          </a:prstGeom>
          <a:noFill/>
        </p:spPr>
      </p:pic>
      <p:pic>
        <p:nvPicPr>
          <p:cNvPr id="1030" name="Picture 6" descr="E:\Dining kitchen at Namthang\KITCHEN 2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43438" y="642918"/>
            <a:ext cx="3930650" cy="4000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428604"/>
            <a:ext cx="8534400" cy="1285884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NUMBER OF INSTITUTIONs COVERED UNDER MDM</a:t>
            </a:r>
            <a:endParaRPr lang="en-IN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28595" y="1714488"/>
          <a:ext cx="8286809" cy="41434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2193"/>
                <a:gridCol w="1756630"/>
                <a:gridCol w="1724411"/>
                <a:gridCol w="1474660"/>
                <a:gridCol w="1638915"/>
              </a:tblGrid>
              <a:tr h="818327">
                <a:tc>
                  <a:txBody>
                    <a:bodyPr/>
                    <a:lstStyle/>
                    <a:p>
                      <a:pPr algn="ctr"/>
                      <a:endParaRPr lang="en-US" b="1" dirty="0" smtClean="0"/>
                    </a:p>
                    <a:p>
                      <a:pPr algn="ctr"/>
                      <a:r>
                        <a:rPr lang="en-US" b="1" dirty="0" smtClean="0"/>
                        <a:t>Category</a:t>
                      </a:r>
                      <a:endParaRPr lang="en-I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 smtClean="0"/>
                    </a:p>
                    <a:p>
                      <a:pPr algn="ctr"/>
                      <a:r>
                        <a:rPr lang="en-US" b="1" dirty="0" smtClean="0"/>
                        <a:t>GOVT.</a:t>
                      </a:r>
                      <a:endParaRPr lang="en-I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 smtClean="0"/>
                    </a:p>
                    <a:p>
                      <a:pPr algn="ctr"/>
                      <a:r>
                        <a:rPr lang="en-US" b="1" dirty="0" smtClean="0"/>
                        <a:t>MONAS</a:t>
                      </a:r>
                      <a:endParaRPr lang="en-I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 smtClean="0"/>
                    </a:p>
                    <a:p>
                      <a:pPr algn="ctr"/>
                      <a:r>
                        <a:rPr lang="en-US" b="1" dirty="0" smtClean="0"/>
                        <a:t>SANS</a:t>
                      </a:r>
                      <a:endParaRPr lang="en-I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 smtClean="0"/>
                    </a:p>
                    <a:p>
                      <a:pPr algn="ctr"/>
                      <a:r>
                        <a:rPr lang="en-US" b="1" dirty="0" smtClean="0"/>
                        <a:t>TOTAL</a:t>
                      </a:r>
                      <a:endParaRPr lang="en-IN" b="1" dirty="0"/>
                    </a:p>
                  </a:txBody>
                  <a:tcPr/>
                </a:tc>
              </a:tr>
              <a:tr h="1153366">
                <a:tc>
                  <a:txBody>
                    <a:bodyPr/>
                    <a:lstStyle/>
                    <a:p>
                      <a:pPr algn="ctr"/>
                      <a:endParaRPr lang="en-US" b="1" dirty="0" smtClean="0"/>
                    </a:p>
                    <a:p>
                      <a:pPr algn="ctr"/>
                      <a:r>
                        <a:rPr lang="en-US" b="1" dirty="0" smtClean="0"/>
                        <a:t>PRY</a:t>
                      </a:r>
                    </a:p>
                    <a:p>
                      <a:pPr algn="ctr"/>
                      <a:endParaRPr lang="en-I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dirty="0" smtClean="0"/>
                    </a:p>
                    <a:p>
                      <a:pPr algn="ctr"/>
                      <a:r>
                        <a:rPr lang="en-US" b="0" dirty="0" smtClean="0"/>
                        <a:t>401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dirty="0" smtClean="0"/>
                    </a:p>
                    <a:p>
                      <a:pPr algn="ctr"/>
                      <a:r>
                        <a:rPr lang="en-US" b="0" dirty="0" smtClean="0"/>
                        <a:t>87</a:t>
                      </a:r>
                      <a:endParaRPr lang="en-IN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dirty="0" smtClean="0"/>
                    </a:p>
                    <a:p>
                      <a:pPr algn="ctr"/>
                      <a:r>
                        <a:rPr lang="en-US" b="0" dirty="0" smtClean="0"/>
                        <a:t>10</a:t>
                      </a:r>
                      <a:endParaRPr lang="en-IN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 smtClean="0"/>
                    </a:p>
                    <a:p>
                      <a:pPr algn="ctr"/>
                      <a:r>
                        <a:rPr lang="en-US" b="1" dirty="0" smtClean="0"/>
                        <a:t>498</a:t>
                      </a:r>
                      <a:endParaRPr lang="en-IN" b="1" dirty="0"/>
                    </a:p>
                  </a:txBody>
                  <a:tcPr/>
                </a:tc>
              </a:tr>
              <a:tr h="1085856">
                <a:tc>
                  <a:txBody>
                    <a:bodyPr/>
                    <a:lstStyle/>
                    <a:p>
                      <a:pPr algn="ctr"/>
                      <a:endParaRPr lang="en-US" b="1" dirty="0" smtClean="0"/>
                    </a:p>
                    <a:p>
                      <a:pPr algn="ctr"/>
                      <a:r>
                        <a:rPr lang="en-US" b="1" dirty="0" smtClean="0"/>
                        <a:t>UP-PRY</a:t>
                      </a:r>
                      <a:endParaRPr lang="en-I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dirty="0" smtClean="0"/>
                    </a:p>
                    <a:p>
                      <a:pPr algn="ctr"/>
                      <a:r>
                        <a:rPr lang="en-US" b="0" dirty="0" smtClean="0"/>
                        <a:t>363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dirty="0" smtClean="0"/>
                    </a:p>
                    <a:p>
                      <a:pPr algn="ctr"/>
                      <a:r>
                        <a:rPr lang="en-US" b="0" dirty="0" smtClean="0"/>
                        <a:t>01</a:t>
                      </a:r>
                      <a:endParaRPr lang="en-IN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dirty="0" smtClean="0"/>
                    </a:p>
                    <a:p>
                      <a:pPr algn="ctr"/>
                      <a:r>
                        <a:rPr lang="en-US" b="0" dirty="0" smtClean="0"/>
                        <a:t>06</a:t>
                      </a:r>
                      <a:endParaRPr lang="en-IN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 smtClean="0"/>
                    </a:p>
                    <a:p>
                      <a:pPr algn="ctr"/>
                      <a:r>
                        <a:rPr lang="en-US" b="1" dirty="0" smtClean="0"/>
                        <a:t>370</a:t>
                      </a:r>
                      <a:endParaRPr lang="en-IN" b="1" dirty="0"/>
                    </a:p>
                  </a:txBody>
                  <a:tcPr/>
                </a:tc>
              </a:tr>
              <a:tr h="1085856">
                <a:tc>
                  <a:txBody>
                    <a:bodyPr/>
                    <a:lstStyle/>
                    <a:p>
                      <a:pPr algn="ctr"/>
                      <a:endParaRPr lang="en-US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TOTAL</a:t>
                      </a:r>
                      <a:endParaRPr lang="en-IN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764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88</a:t>
                      </a:r>
                      <a:endParaRPr lang="en-IN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16</a:t>
                      </a:r>
                      <a:endParaRPr lang="en-IN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868</a:t>
                      </a:r>
                      <a:endParaRPr lang="en-IN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Dining &amp; kitchen constructed by local agencies.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012" y="500042"/>
            <a:ext cx="8107392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012" y="428604"/>
            <a:ext cx="8178829" cy="5520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pPr algn="ctr"/>
            <a:r>
              <a:rPr lang="en-US" dirty="0" smtClean="0"/>
              <a:t>MDM I/C checking weighing at FCI </a:t>
            </a:r>
            <a:r>
              <a:rPr lang="en-US" dirty="0" err="1" smtClean="0"/>
              <a:t>godown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>
            <a:normAutofit fontScale="85000" lnSpcReduction="10000"/>
          </a:bodyPr>
          <a:lstStyle/>
          <a:p>
            <a:pPr algn="ctr"/>
            <a:r>
              <a:rPr lang="en-US" dirty="0" smtClean="0"/>
              <a:t>Area Counselor checking </a:t>
            </a:r>
            <a:r>
              <a:rPr lang="en-US" dirty="0" err="1" smtClean="0"/>
              <a:t>mdm</a:t>
            </a:r>
            <a:r>
              <a:rPr lang="en-US" dirty="0" smtClean="0"/>
              <a:t> at school</a:t>
            </a:r>
            <a:endParaRPr lang="en-US" dirty="0"/>
          </a:p>
        </p:txBody>
      </p:sp>
      <p:pic>
        <p:nvPicPr>
          <p:cNvPr id="1026" name="Picture 2" descr="C:\Users\hp laptop\Desktop\IMG-20170215-WA0009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08013" y="1428736"/>
            <a:ext cx="3930650" cy="4643470"/>
          </a:xfrm>
          <a:prstGeom prst="rect">
            <a:avLst/>
          </a:prstGeom>
          <a:noFill/>
        </p:spPr>
      </p:pic>
      <p:pic>
        <p:nvPicPr>
          <p:cNvPr id="1027" name="Picture 3" descr="C:\Users\hp laptop\Desktop\Mid Day Meal\MDM Images\Tadong SSS\IMG-20150727-WA0019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428736"/>
            <a:ext cx="4011613" cy="45720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28596" y="5214950"/>
            <a:ext cx="8429684" cy="785818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Training at District level</a:t>
            </a:r>
            <a:endParaRPr lang="en-IN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IN" dirty="0" smtClean="0"/>
              <a:t>Stake holders</a:t>
            </a:r>
            <a:endParaRPr lang="en-IN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3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School Heads/MDM Tr.</a:t>
            </a:r>
            <a:endParaRPr lang="en-IN" dirty="0"/>
          </a:p>
        </p:txBody>
      </p:sp>
      <p:pic>
        <p:nvPicPr>
          <p:cNvPr id="3074" name="Picture 2" descr="C:\Users\pc\Pictures\Pema's Album\MDM photos\webportal workshop 201\meeting of wep portal geyz\DSC_0485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51388" y="1285860"/>
            <a:ext cx="3892578" cy="4000528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706438" y="1500174"/>
            <a:ext cx="3794125" cy="378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8036742" cy="792162"/>
          </a:xfrm>
        </p:spPr>
        <p:txBody>
          <a:bodyPr>
            <a:norm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TRANING OF CCH. AT DISTRICT LEVEL.</a:t>
            </a:r>
            <a:endParaRPr lang="en-IN" i="1" dirty="0">
              <a:solidFill>
                <a:srgbClr val="FF0000"/>
              </a:solidFill>
            </a:endParaRPr>
          </a:p>
        </p:txBody>
      </p:sp>
      <p:pic>
        <p:nvPicPr>
          <p:cNvPr id="7170" name="Picture 2" descr="C:\Users\pc\Desktop\drop box\EMAIL\thumbnail (14)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08013" y="1571612"/>
            <a:ext cx="3930650" cy="3500462"/>
          </a:xfrm>
          <a:prstGeom prst="rect">
            <a:avLst/>
          </a:prstGeom>
          <a:noFill/>
        </p:spPr>
      </p:pic>
      <p:pic>
        <p:nvPicPr>
          <p:cNvPr id="7171" name="Picture 3" descr="C:\Users\pc\Desktop\drop box\EMAIL\thumbnail (12)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643050"/>
            <a:ext cx="4143404" cy="34290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28662" y="2214554"/>
            <a:ext cx="7572427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sz="54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en-US" sz="54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Curved Up Ribbon 7"/>
          <p:cNvSpPr/>
          <p:nvPr/>
        </p:nvSpPr>
        <p:spPr>
          <a:xfrm>
            <a:off x="0" y="1142984"/>
            <a:ext cx="9001156" cy="3714776"/>
          </a:xfrm>
          <a:prstGeom prst="ellipseRibbon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 smtClean="0"/>
              <a:t>THANK YOU</a:t>
            </a:r>
            <a:endParaRPr lang="en-IN" sz="8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183880" cy="820090"/>
          </a:xfrm>
        </p:spPr>
        <p:txBody>
          <a:bodyPr/>
          <a:lstStyle/>
          <a:p>
            <a:r>
              <a:rPr lang="en-US" dirty="0" smtClean="0"/>
              <a:t>Kitchen cum Store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1285860"/>
            <a:ext cx="8183880" cy="471490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Year-wise details of sanctioned:-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IN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28596" y="2000240"/>
          <a:ext cx="8286808" cy="43642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7864"/>
                <a:gridCol w="1764783"/>
                <a:gridCol w="1841513"/>
                <a:gridCol w="1227675"/>
                <a:gridCol w="1994973"/>
              </a:tblGrid>
              <a:tr h="1071570">
                <a:tc>
                  <a:txBody>
                    <a:bodyPr/>
                    <a:lstStyle/>
                    <a:p>
                      <a:r>
                        <a:rPr lang="en-US" dirty="0" smtClean="0"/>
                        <a:t>Fin. Year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No.</a:t>
                      </a:r>
                      <a:r>
                        <a:rPr lang="en-US" baseline="0" dirty="0" smtClean="0"/>
                        <a:t> of units sanctioned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Central</a:t>
                      </a:r>
                      <a:r>
                        <a:rPr lang="en-US" baseline="0" dirty="0" smtClean="0"/>
                        <a:t> Assistance released</a:t>
                      </a:r>
                    </a:p>
                    <a:p>
                      <a:pPr algn="ctr"/>
                      <a:r>
                        <a:rPr lang="en-US" sz="1400" b="1" baseline="0" dirty="0" smtClean="0"/>
                        <a:t>[Rs. In </a:t>
                      </a:r>
                      <a:r>
                        <a:rPr lang="en-US" sz="1400" b="1" baseline="0" dirty="0" err="1" smtClean="0"/>
                        <a:t>lakh</a:t>
                      </a:r>
                      <a:r>
                        <a:rPr lang="en-US" sz="1400" b="1" baseline="0" dirty="0" smtClean="0"/>
                        <a:t>]</a:t>
                      </a:r>
                      <a:endParaRPr lang="en-IN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State</a:t>
                      </a:r>
                      <a:r>
                        <a:rPr lang="en-US" sz="1400" b="1" baseline="0" dirty="0" smtClean="0"/>
                        <a:t> Share</a:t>
                      </a:r>
                      <a:endParaRPr lang="en-IN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Remarks</a:t>
                      </a:r>
                      <a:endParaRPr lang="en-IN" dirty="0"/>
                    </a:p>
                  </a:txBody>
                  <a:tcPr/>
                </a:tc>
              </a:tr>
              <a:tr h="429167">
                <a:tc rowSpan="2">
                  <a:txBody>
                    <a:bodyPr/>
                    <a:lstStyle/>
                    <a:p>
                      <a:endParaRPr lang="en-US" sz="1800" dirty="0" smtClean="0"/>
                    </a:p>
                    <a:p>
                      <a:r>
                        <a:rPr lang="en-US" sz="1800" dirty="0" smtClean="0"/>
                        <a:t>2006-07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245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147.00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IN" dirty="0"/>
                    </a:p>
                  </a:txBody>
                  <a:tcPr/>
                </a:tc>
              </a:tr>
              <a:tr h="502277">
                <a:tc v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555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333.00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155.00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IN" dirty="0"/>
                    </a:p>
                  </a:txBody>
                  <a:tcPr/>
                </a:tc>
              </a:tr>
              <a:tr h="652012">
                <a:tc>
                  <a:txBody>
                    <a:bodyPr/>
                    <a:lstStyle/>
                    <a:p>
                      <a:r>
                        <a:rPr lang="en-US" dirty="0" smtClean="0"/>
                        <a:t>2008-09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59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35.40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16.52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IN" dirty="0"/>
                    </a:p>
                  </a:txBody>
                  <a:tcPr/>
                </a:tc>
              </a:tr>
              <a:tr h="652012">
                <a:tc>
                  <a:txBody>
                    <a:bodyPr/>
                    <a:lstStyle/>
                    <a:p>
                      <a:r>
                        <a:rPr lang="en-US" dirty="0" smtClean="0"/>
                        <a:t>2013-14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77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168.94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16.90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565862">
                <a:tc>
                  <a:txBody>
                    <a:bodyPr/>
                    <a:lstStyle/>
                    <a:p>
                      <a:r>
                        <a:rPr lang="en-US" dirty="0" smtClean="0"/>
                        <a:t>2018-19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26.39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2.93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435127">
                <a:tc>
                  <a:txBody>
                    <a:bodyPr/>
                    <a:lstStyle/>
                    <a:p>
                      <a:r>
                        <a:rPr lang="en-US" b="1" dirty="0" smtClean="0"/>
                        <a:t>Total</a:t>
                      </a:r>
                      <a:endParaRPr lang="en-I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948</a:t>
                      </a:r>
                      <a:endParaRPr lang="en-I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710.73</a:t>
                      </a:r>
                      <a:endParaRPr lang="en-I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191.35</a:t>
                      </a:r>
                      <a:endParaRPr lang="en-I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All completed</a:t>
                      </a:r>
                      <a:endParaRPr lang="en-IN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183880" cy="57150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Details of Kitchen Devices: till 2018-19</a:t>
            </a:r>
            <a:endParaRPr lang="en-IN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500034" y="1209350"/>
          <a:ext cx="8143932" cy="49534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2415"/>
                <a:gridCol w="2237647"/>
                <a:gridCol w="2197887"/>
                <a:gridCol w="508996"/>
                <a:gridCol w="1526987"/>
              </a:tblGrid>
              <a:tr h="1189807">
                <a:tc>
                  <a:txBody>
                    <a:bodyPr/>
                    <a:lstStyle/>
                    <a:p>
                      <a:r>
                        <a:rPr lang="en-US" dirty="0" smtClean="0"/>
                        <a:t>Fin.</a:t>
                      </a:r>
                      <a:r>
                        <a:rPr lang="en-US" baseline="0" dirty="0" smtClean="0"/>
                        <a:t> Year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Nos. of Units sanctioned</a:t>
                      </a:r>
                    </a:p>
                    <a:p>
                      <a:endParaRPr lang="en-US" dirty="0" smtClean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dirty="0" smtClean="0"/>
                        <a:t>Central</a:t>
                      </a:r>
                      <a:r>
                        <a:rPr lang="en-US" baseline="0" dirty="0" smtClean="0"/>
                        <a:t> assistance released.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[Rs. In </a:t>
                      </a:r>
                      <a:r>
                        <a:rPr lang="en-US" dirty="0" err="1" smtClean="0"/>
                        <a:t>lakh</a:t>
                      </a:r>
                      <a:r>
                        <a:rPr lang="en-US" dirty="0" smtClean="0"/>
                        <a:t>]</a:t>
                      </a:r>
                      <a:endParaRPr lang="en-IN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Remarks</a:t>
                      </a:r>
                      <a:endParaRPr lang="en-IN" dirty="0"/>
                    </a:p>
                  </a:txBody>
                  <a:tcPr/>
                </a:tc>
              </a:tr>
              <a:tr h="376366">
                <a:tc>
                  <a:txBody>
                    <a:bodyPr/>
                    <a:lstStyle/>
                    <a:p>
                      <a:r>
                        <a:rPr lang="en-US" dirty="0" smtClean="0"/>
                        <a:t>2006-07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446</a:t>
                      </a:r>
                      <a:endParaRPr lang="en-IN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22.32</a:t>
                      </a:r>
                      <a:endParaRPr lang="en-IN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Utilized</a:t>
                      </a:r>
                      <a:endParaRPr lang="en-IN" dirty="0"/>
                    </a:p>
                  </a:txBody>
                  <a:tcPr/>
                </a:tc>
              </a:tr>
              <a:tr h="376366">
                <a:tc>
                  <a:txBody>
                    <a:bodyPr/>
                    <a:lstStyle/>
                    <a:p>
                      <a:r>
                        <a:rPr lang="en-US" dirty="0" smtClean="0"/>
                        <a:t>2007-08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336</a:t>
                      </a:r>
                      <a:endParaRPr lang="en-IN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16.80</a:t>
                      </a:r>
                      <a:endParaRPr lang="en-IN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--do--</a:t>
                      </a:r>
                      <a:endParaRPr lang="en-IN" dirty="0"/>
                    </a:p>
                  </a:txBody>
                  <a:tcPr/>
                </a:tc>
              </a:tr>
              <a:tr h="376366">
                <a:tc>
                  <a:txBody>
                    <a:bodyPr/>
                    <a:lstStyle/>
                    <a:p>
                      <a:r>
                        <a:rPr lang="en-US" dirty="0" smtClean="0"/>
                        <a:t>2011-12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97</a:t>
                      </a:r>
                      <a:endParaRPr lang="en-IN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4.85</a:t>
                      </a:r>
                      <a:endParaRPr lang="en-IN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--do--</a:t>
                      </a:r>
                      <a:endParaRPr lang="en-IN" dirty="0"/>
                    </a:p>
                  </a:txBody>
                  <a:tcPr/>
                </a:tc>
              </a:tr>
              <a:tr h="376366">
                <a:tc>
                  <a:txBody>
                    <a:bodyPr/>
                    <a:lstStyle/>
                    <a:p>
                      <a:r>
                        <a:rPr lang="en-US" b="1" dirty="0" smtClean="0"/>
                        <a:t>Total</a:t>
                      </a:r>
                      <a:endParaRPr lang="en-I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879</a:t>
                      </a:r>
                      <a:endParaRPr lang="en-IN" b="1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43.97</a:t>
                      </a:r>
                      <a:endParaRPr lang="en-IN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--do--</a:t>
                      </a:r>
                      <a:endParaRPr lang="en-IN" dirty="0"/>
                    </a:p>
                  </a:txBody>
                  <a:tcPr/>
                </a:tc>
              </a:tr>
              <a:tr h="376366">
                <a:tc gridSpan="5"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Replacement</a:t>
                      </a:r>
                      <a:endParaRPr lang="en-IN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</a:tr>
              <a:tr h="376366">
                <a:tc rowSpan="2">
                  <a:txBody>
                    <a:bodyPr/>
                    <a:lstStyle/>
                    <a:p>
                      <a:r>
                        <a:rPr lang="en-US" dirty="0" smtClean="0"/>
                        <a:t>2012-13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332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16.60</a:t>
                      </a:r>
                      <a:endParaRPr lang="en-IN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--do--</a:t>
                      </a:r>
                      <a:endParaRPr lang="en-IN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</a:tr>
              <a:tr h="376366">
                <a:tc v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111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5.55</a:t>
                      </a:r>
                      <a:endParaRPr lang="en-IN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--do--</a:t>
                      </a:r>
                      <a:endParaRPr lang="en-IN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</a:tr>
              <a:tr h="376366">
                <a:tc>
                  <a:txBody>
                    <a:bodyPr/>
                    <a:lstStyle/>
                    <a:p>
                      <a:r>
                        <a:rPr lang="en-US" dirty="0" smtClean="0"/>
                        <a:t>2013-14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336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16.80</a:t>
                      </a:r>
                      <a:endParaRPr lang="en-IN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--do--</a:t>
                      </a:r>
                      <a:endParaRPr lang="en-IN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</a:tr>
              <a:tr h="376366">
                <a:tc>
                  <a:txBody>
                    <a:bodyPr/>
                    <a:lstStyle/>
                    <a:p>
                      <a:r>
                        <a:rPr lang="en-US" dirty="0" smtClean="0"/>
                        <a:t>2018-19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540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27.00</a:t>
                      </a:r>
                      <a:endParaRPr lang="en-IN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4.85</a:t>
                      </a:r>
                      <a:endParaRPr lang="en-IN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</a:tr>
              <a:tr h="376366">
                <a:tc>
                  <a:txBody>
                    <a:bodyPr/>
                    <a:lstStyle/>
                    <a:p>
                      <a:r>
                        <a:rPr lang="en-US" b="1" dirty="0" smtClean="0"/>
                        <a:t>Total</a:t>
                      </a:r>
                      <a:endParaRPr lang="en-I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1319</a:t>
                      </a:r>
                      <a:endParaRPr lang="en-I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65.95</a:t>
                      </a:r>
                      <a:endParaRPr lang="en-IN" b="1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4.85</a:t>
                      </a:r>
                      <a:endParaRPr lang="en-IN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8183880" cy="1051560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/>
              <a:t>ENTITLEMENT OF COOKING COST, 2018-19</a:t>
            </a:r>
            <a:endParaRPr lang="en-IN" sz="28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28597" y="1643049"/>
          <a:ext cx="8358246" cy="44567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1919"/>
                <a:gridCol w="1991919"/>
                <a:gridCol w="1991919"/>
                <a:gridCol w="2382489"/>
              </a:tblGrid>
              <a:tr h="1573542">
                <a:tc>
                  <a:txBody>
                    <a:bodyPr/>
                    <a:lstStyle/>
                    <a:p>
                      <a:r>
                        <a:rPr lang="en-US" dirty="0" smtClean="0"/>
                        <a:t>CATEGORY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CENTRAL</a:t>
                      </a:r>
                    </a:p>
                    <a:p>
                      <a:pPr algn="ctr"/>
                      <a:r>
                        <a:rPr lang="en-US" dirty="0" smtClean="0"/>
                        <a:t>Child/day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STATE</a:t>
                      </a:r>
                    </a:p>
                    <a:p>
                      <a:pPr algn="ctr"/>
                      <a:r>
                        <a:rPr lang="en-US" dirty="0" smtClean="0"/>
                        <a:t>[child/day]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TOTAL</a:t>
                      </a:r>
                    </a:p>
                    <a:p>
                      <a:pPr algn="ctr"/>
                      <a:r>
                        <a:rPr lang="en-US" dirty="0" smtClean="0"/>
                        <a:t>Child/day</a:t>
                      </a:r>
                      <a:endParaRPr lang="en-IN" dirty="0"/>
                    </a:p>
                  </a:txBody>
                  <a:tcPr/>
                </a:tc>
              </a:tr>
              <a:tr h="1212541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PRIMARY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3.91</a:t>
                      </a:r>
                      <a:endParaRPr lang="en-IN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0.44 </a:t>
                      </a:r>
                      <a:endParaRPr lang="en-IN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US" b="1" dirty="0" smtClean="0">
                          <a:latin typeface="Arial" pitchFamily="34" charset="0"/>
                          <a:cs typeface="Arial" pitchFamily="34" charset="0"/>
                        </a:rPr>
                        <a:t>[4.35]</a:t>
                      </a:r>
                    </a:p>
                  </a:txBody>
                  <a:tcPr/>
                </a:tc>
              </a:tr>
              <a:tr h="167069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UPPER</a:t>
                      </a:r>
                      <a:r>
                        <a:rPr lang="en-US" baseline="0" dirty="0" smtClean="0"/>
                        <a:t> PRIMARY</a:t>
                      </a:r>
                      <a:endParaRPr lang="en-IN" dirty="0" smtClean="0"/>
                    </a:p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5.86</a:t>
                      </a:r>
                      <a:endParaRPr lang="en-IN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0.65</a:t>
                      </a:r>
                      <a:endParaRPr lang="en-IN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US" b="1" dirty="0" smtClean="0">
                          <a:latin typeface="Arial" pitchFamily="34" charset="0"/>
                          <a:cs typeface="Arial" pitchFamily="34" charset="0"/>
                        </a:rPr>
                        <a:t>[6.51]</a:t>
                      </a:r>
                      <a:endParaRPr lang="en-IN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348" y="642918"/>
            <a:ext cx="8183880" cy="105156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err="1" smtClean="0"/>
              <a:t>Foodgrains</a:t>
            </a:r>
            <a:r>
              <a:rPr lang="en-US" dirty="0" smtClean="0"/>
              <a:t> allocation, lifted &amp; Payment thereof: 2018-19</a:t>
            </a:r>
            <a:endParaRPr lang="en-IN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500034" y="1714488"/>
          <a:ext cx="8072494" cy="42148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9311"/>
                <a:gridCol w="1999609"/>
                <a:gridCol w="2170737"/>
                <a:gridCol w="2272837"/>
              </a:tblGrid>
              <a:tr h="920331">
                <a:tc>
                  <a:txBody>
                    <a:bodyPr/>
                    <a:lstStyle/>
                    <a:p>
                      <a:r>
                        <a:rPr lang="en-US" dirty="0" smtClean="0"/>
                        <a:t>CATEGORY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ALLOCATION</a:t>
                      </a:r>
                    </a:p>
                    <a:p>
                      <a:pPr algn="ctr"/>
                      <a:r>
                        <a:rPr lang="en-US" sz="1400" dirty="0" smtClean="0"/>
                        <a:t>[in MTs]</a:t>
                      </a:r>
                      <a:endParaRPr lang="en-IN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LIFTED in MTS.</a:t>
                      </a:r>
                    </a:p>
                    <a:p>
                      <a:pPr algn="ctr"/>
                      <a:r>
                        <a:rPr lang="en-US" sz="1400" dirty="0" smtClean="0"/>
                        <a:t>[</a:t>
                      </a:r>
                      <a:r>
                        <a:rPr lang="en-US" sz="1400" dirty="0" err="1" smtClean="0"/>
                        <a:t>upto</a:t>
                      </a:r>
                      <a:r>
                        <a:rPr lang="en-US" sz="1400" dirty="0" smtClean="0"/>
                        <a:t> 3</a:t>
                      </a:r>
                      <a:r>
                        <a:rPr lang="en-US" sz="1400" baseline="30000" dirty="0" smtClean="0"/>
                        <a:t>rd</a:t>
                      </a:r>
                      <a:r>
                        <a:rPr lang="en-US" sz="1400" dirty="0" smtClean="0"/>
                        <a:t> Qtr]</a:t>
                      </a:r>
                      <a:endParaRPr lang="en-IN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Payment to</a:t>
                      </a:r>
                      <a:r>
                        <a:rPr lang="en-US" baseline="0" dirty="0" smtClean="0"/>
                        <a:t> FCI </a:t>
                      </a:r>
                      <a:r>
                        <a:rPr lang="en-US" sz="1400" baseline="0" dirty="0" smtClean="0"/>
                        <a:t>[Rs. In </a:t>
                      </a:r>
                      <a:r>
                        <a:rPr lang="en-US" sz="1400" baseline="0" dirty="0" err="1" smtClean="0"/>
                        <a:t>lakh</a:t>
                      </a:r>
                      <a:r>
                        <a:rPr lang="en-US" sz="1400" baseline="0" dirty="0" smtClean="0"/>
                        <a:t>]</a:t>
                      </a:r>
                      <a:endParaRPr lang="en-IN" sz="1400" dirty="0"/>
                    </a:p>
                  </a:txBody>
                  <a:tcPr/>
                </a:tc>
              </a:tr>
              <a:tr h="823395">
                <a:tc>
                  <a:txBody>
                    <a:bodyPr/>
                    <a:lstStyle/>
                    <a:p>
                      <a:endParaRPr lang="en-US" b="1" dirty="0" smtClean="0"/>
                    </a:p>
                    <a:p>
                      <a:r>
                        <a:rPr lang="en-US" b="1" dirty="0" smtClean="0"/>
                        <a:t>PRY</a:t>
                      </a:r>
                      <a:endParaRPr lang="en-I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702.23</a:t>
                      </a:r>
                      <a:endParaRPr lang="en-IN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702.23</a:t>
                      </a:r>
                      <a:endParaRPr lang="en-IN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21.07</a:t>
                      </a:r>
                      <a:endParaRPr lang="en-IN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1114763">
                <a:tc>
                  <a:txBody>
                    <a:bodyPr/>
                    <a:lstStyle/>
                    <a:p>
                      <a:endParaRPr lang="en-US" b="1" dirty="0" smtClean="0"/>
                    </a:p>
                    <a:p>
                      <a:r>
                        <a:rPr lang="en-US" b="1" dirty="0" smtClean="0"/>
                        <a:t>UP-PRY</a:t>
                      </a:r>
                      <a:endParaRPr lang="en-I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896.31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896.31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26.89</a:t>
                      </a:r>
                      <a:endParaRPr lang="en-IN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678177">
                <a:tc>
                  <a:txBody>
                    <a:bodyPr/>
                    <a:lstStyle/>
                    <a:p>
                      <a:r>
                        <a:rPr lang="en-US" b="1" dirty="0" smtClean="0"/>
                        <a:t>TOTAL</a:t>
                      </a:r>
                      <a:endParaRPr lang="en-I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Arial" pitchFamily="34" charset="0"/>
                          <a:cs typeface="Arial" pitchFamily="34" charset="0"/>
                        </a:rPr>
                        <a:t>1598.54</a:t>
                      </a:r>
                      <a:endParaRPr lang="en-IN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latin typeface="Arial" pitchFamily="34" charset="0"/>
                          <a:cs typeface="Arial" pitchFamily="34" charset="0"/>
                        </a:rPr>
                        <a:t>1598.54</a:t>
                      </a:r>
                      <a:endParaRPr lang="en-IN" b="1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en-IN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Arial" pitchFamily="34" charset="0"/>
                          <a:cs typeface="Arial" pitchFamily="34" charset="0"/>
                        </a:rPr>
                        <a:t>47.96</a:t>
                      </a:r>
                      <a:endParaRPr lang="en-IN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678177">
                <a:tc gridSpan="4">
                  <a:txBody>
                    <a:bodyPr/>
                    <a:lstStyle/>
                    <a:p>
                      <a:endParaRPr lang="en-IN" b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IN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IN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IN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57158" y="214290"/>
            <a:ext cx="8472519" cy="1214446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Algerian" pitchFamily="82" charset="0"/>
              </a:rPr>
              <a:t>DISTRICT-WISE PERFORMANCE </a:t>
            </a:r>
            <a:br>
              <a:rPr lang="en-US" sz="2800" dirty="0" smtClean="0">
                <a:solidFill>
                  <a:schemeClr val="tx1"/>
                </a:solidFill>
                <a:latin typeface="Algerian" pitchFamily="82" charset="0"/>
              </a:rPr>
            </a:br>
            <a:r>
              <a:rPr lang="en-US" sz="2800" dirty="0" smtClean="0">
                <a:solidFill>
                  <a:schemeClr val="tx1"/>
                </a:solidFill>
                <a:latin typeface="Algerian" pitchFamily="82" charset="0"/>
              </a:rPr>
              <a:t>IN Primary. 2018-19</a:t>
            </a:r>
            <a:endParaRPr lang="en-IN" sz="2800" dirty="0">
              <a:solidFill>
                <a:schemeClr val="tx1"/>
              </a:solidFill>
              <a:latin typeface="Algerian" pitchFamily="82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28594" y="1571611"/>
          <a:ext cx="8358245" cy="43577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7258"/>
                <a:gridCol w="1388430"/>
                <a:gridCol w="1165842"/>
                <a:gridCol w="1364611"/>
                <a:gridCol w="1791052"/>
                <a:gridCol w="1791052"/>
              </a:tblGrid>
              <a:tr h="546684">
                <a:tc>
                  <a:txBody>
                    <a:bodyPr/>
                    <a:lstStyle/>
                    <a:p>
                      <a:endParaRPr lang="en-IN" sz="1800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Primary</a:t>
                      </a:r>
                      <a:endParaRPr lang="en-IN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IN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IN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Performance</a:t>
                      </a:r>
                    </a:p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Against enrolment</a:t>
                      </a:r>
                    </a:p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2017-18 [%]</a:t>
                      </a:r>
                      <a:endParaRPr lang="en-IN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Performance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 against PAB</a:t>
                      </a:r>
                    </a:p>
                    <a:p>
                      <a:pPr algn="ctr"/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2018-19 [%]</a:t>
                      </a:r>
                      <a:endParaRPr lang="en-IN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</a:tr>
              <a:tr h="792807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DISTT</a:t>
                      </a:r>
                      <a:endParaRPr lang="en-IN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PAB [approved]</a:t>
                      </a:r>
                      <a:endParaRPr lang="en-IN" sz="1400" b="1" dirty="0"/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 smtClean="0"/>
                        <a:t>Enrol</a:t>
                      </a:r>
                      <a:r>
                        <a:rPr lang="en-US" sz="1400" b="1" dirty="0" smtClean="0"/>
                        <a:t> </a:t>
                      </a:r>
                    </a:p>
                    <a:p>
                      <a:pPr algn="ctr"/>
                      <a:r>
                        <a:rPr lang="en-US" sz="1400" b="1" dirty="0" smtClean="0"/>
                        <a:t>[as</a:t>
                      </a:r>
                      <a:r>
                        <a:rPr lang="en-US" sz="1400" b="1" baseline="0" dirty="0" smtClean="0"/>
                        <a:t> on Sept. 18]</a:t>
                      </a:r>
                      <a:endParaRPr lang="en-IN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Diff [%]</a:t>
                      </a:r>
                    </a:p>
                    <a:p>
                      <a:pPr algn="ctr"/>
                      <a:r>
                        <a:rPr lang="en-US" sz="1400" b="1" dirty="0" smtClean="0"/>
                        <a:t>gain</a:t>
                      </a:r>
                      <a:endParaRPr lang="en-IN" sz="1400" b="1" dirty="0"/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4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</a:tr>
              <a:tr h="45603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EAST</a:t>
                      </a:r>
                      <a:endParaRPr lang="en-IN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12961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13822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7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88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90%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45603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WEST</a:t>
                      </a:r>
                      <a:endParaRPr lang="en-IN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7539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8143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8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92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96%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45603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NORTH</a:t>
                      </a:r>
                      <a:endParaRPr lang="en-IN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2533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2576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2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94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96%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70502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SOUTH</a:t>
                      </a:r>
                      <a:endParaRPr lang="en-IN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8314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8892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7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91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99%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945115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TOTAL</a:t>
                      </a:r>
                      <a:endParaRPr lang="en-IN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31348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33433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7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90%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94%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911" y="571480"/>
            <a:ext cx="8183880" cy="85725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800" dirty="0" smtClean="0"/>
              <a:t>District-wise Performance </a:t>
            </a:r>
            <a:br>
              <a:rPr lang="en-US" sz="2800" dirty="0" smtClean="0"/>
            </a:br>
            <a:r>
              <a:rPr lang="en-US" sz="2800" dirty="0" smtClean="0"/>
              <a:t>in Up-Pry: 2018-19</a:t>
            </a:r>
            <a:endParaRPr lang="en-IN" sz="28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571472" y="1428734"/>
          <a:ext cx="8001054" cy="45317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1528"/>
                <a:gridCol w="1239600"/>
                <a:gridCol w="1239600"/>
                <a:gridCol w="1239600"/>
                <a:gridCol w="1690363"/>
                <a:gridCol w="1690363"/>
              </a:tblGrid>
              <a:tr h="608711">
                <a:tc>
                  <a:txBody>
                    <a:bodyPr/>
                    <a:lstStyle/>
                    <a:p>
                      <a:endParaRPr lang="en-IN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Upper Pry</a:t>
                      </a:r>
                      <a:endParaRPr lang="en-IN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Performance</a:t>
                      </a:r>
                      <a:r>
                        <a:rPr lang="en-US" sz="1600" b="1" baseline="0" dirty="0" smtClean="0">
                          <a:solidFill>
                            <a:schemeClr val="tx1"/>
                          </a:solidFill>
                        </a:rPr>
                        <a:t> in % against PAB</a:t>
                      </a:r>
                    </a:p>
                    <a:p>
                      <a:pPr algn="ctr"/>
                      <a:r>
                        <a:rPr lang="en-US" sz="1600" b="1" baseline="0" dirty="0" smtClean="0">
                          <a:solidFill>
                            <a:schemeClr val="tx1"/>
                          </a:solidFill>
                        </a:rPr>
                        <a:t>2017-18</a:t>
                      </a:r>
                      <a:endParaRPr lang="en-IN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Performance during against PAB: 2018-19</a:t>
                      </a:r>
                      <a:endParaRPr lang="en-IN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619747"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Distt</a:t>
                      </a:r>
                      <a:endParaRPr lang="en-IN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PAB </a:t>
                      </a:r>
                      <a:r>
                        <a:rPr lang="en-US" sz="1400" dirty="0" smtClean="0"/>
                        <a:t>[Approved]</a:t>
                      </a:r>
                      <a:endParaRPr lang="en-IN" sz="14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 err="1" smtClean="0"/>
                        <a:t>Enrol</a:t>
                      </a:r>
                      <a:r>
                        <a:rPr lang="en-US" sz="1800" baseline="0" dirty="0" smtClean="0"/>
                        <a:t> </a:t>
                      </a:r>
                    </a:p>
                    <a:p>
                      <a:pPr algn="ctr"/>
                      <a:r>
                        <a:rPr lang="en-US" sz="1400" baseline="0" dirty="0" smtClean="0"/>
                        <a:t>[as on Sept,18]</a:t>
                      </a:r>
                      <a:endParaRPr lang="en-IN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Diff [less]</a:t>
                      </a:r>
                      <a:endParaRPr lang="en-IN" sz="18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IN" sz="18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</a:tr>
              <a:tr h="608711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EAST</a:t>
                      </a:r>
                      <a:endParaRPr lang="en-IN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10962</a:t>
                      </a: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9979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9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90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91%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608711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WEST</a:t>
                      </a:r>
                      <a:endParaRPr lang="en-IN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7083</a:t>
                      </a: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6219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12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90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88%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608711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NORTH</a:t>
                      </a:r>
                      <a:endParaRPr lang="en-IN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1766</a:t>
                      </a: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1593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10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91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90%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608711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SOUTH</a:t>
                      </a:r>
                      <a:endParaRPr lang="en-IN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6864</a:t>
                      </a: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6426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60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92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94%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695701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TOTAL</a:t>
                      </a:r>
                      <a:endParaRPr lang="en-IN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26676</a:t>
                      </a: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24217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9%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90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91%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4085</TotalTime>
  <Words>960</Words>
  <Application>Microsoft Office PowerPoint</Application>
  <PresentationFormat>On-screen Show (4:3)</PresentationFormat>
  <Paragraphs>431</Paragraphs>
  <Slides>35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Aspect</vt:lpstr>
      <vt:lpstr>Slide 1</vt:lpstr>
      <vt:lpstr>ADMINISTRATIVE HIERARCHY OF MDM SCHEME.</vt:lpstr>
      <vt:lpstr>  NUMBER OF INSTITUTIONs COVERED UNDER MDM</vt:lpstr>
      <vt:lpstr>Kitchen cum Store</vt:lpstr>
      <vt:lpstr>Details of Kitchen Devices: till 2018-19</vt:lpstr>
      <vt:lpstr>ENTITLEMENT OF COOKING COST, 2018-19</vt:lpstr>
      <vt:lpstr>Foodgrains allocation, lifted &amp; Payment thereof: 2018-19</vt:lpstr>
      <vt:lpstr>DISTRICT-WISE PERFORMANCE  IN Primary. 2018-19</vt:lpstr>
      <vt:lpstr>District-wise Performance  in Up-Pry: 2018-19</vt:lpstr>
      <vt:lpstr>Details of Central and State share received during:- 2018-19</vt:lpstr>
      <vt:lpstr>NEW INITIATIVES:-</vt:lpstr>
      <vt:lpstr>Best Practices:-</vt:lpstr>
      <vt:lpstr>State Contigency/Emergency Plan:</vt:lpstr>
      <vt:lpstr> </vt:lpstr>
      <vt:lpstr>Proposal for 2018-19</vt:lpstr>
      <vt:lpstr>Proposal for central assistant [2019-20] Recurring.</vt:lpstr>
      <vt:lpstr>PROBLEMS &amp; ISSUES.</vt:lpstr>
      <vt:lpstr>  GLIMPSES OF BEST PRACTICES IN SIKKIM [mid-day meal] </vt:lpstr>
      <vt:lpstr>Slide 19</vt:lpstr>
      <vt:lpstr>Preparing nursery bed for Organic saplings by students at schools.</vt:lpstr>
      <vt:lpstr>Slide 21</vt:lpstr>
      <vt:lpstr>Slide 22</vt:lpstr>
      <vt:lpstr>Slide 23</vt:lpstr>
      <vt:lpstr>Students watering tomatoes in poly house</vt:lpstr>
      <vt:lpstr>Slide 25</vt:lpstr>
      <vt:lpstr>Slide 26</vt:lpstr>
      <vt:lpstr>Slide 27</vt:lpstr>
      <vt:lpstr>Slide 28</vt:lpstr>
      <vt:lpstr>Kitchen cum Dining sponsored by Local</vt:lpstr>
      <vt:lpstr>Dining &amp; kitchen constructed by local agencies.</vt:lpstr>
      <vt:lpstr>Slide 31</vt:lpstr>
      <vt:lpstr>Slide 32</vt:lpstr>
      <vt:lpstr>Training at District level</vt:lpstr>
      <vt:lpstr>Slide 34</vt:lpstr>
      <vt:lpstr>Slide 35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IMPLEMENTATION OF MDM SCHEME </dc:title>
  <dc:creator>pc</dc:creator>
  <cp:lastModifiedBy>pc</cp:lastModifiedBy>
  <cp:revision>626</cp:revision>
  <dcterms:created xsi:type="dcterms:W3CDTF">2010-08-07T00:35:51Z</dcterms:created>
  <dcterms:modified xsi:type="dcterms:W3CDTF">2019-05-06T05:41:34Z</dcterms:modified>
</cp:coreProperties>
</file>